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70" r:id="rId3"/>
    <p:sldId id="260" r:id="rId4"/>
    <p:sldId id="263" r:id="rId5"/>
    <p:sldId id="265" r:id="rId6"/>
    <p:sldId id="269"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54996276-919D-4F33-91D7-14FB5508B604}" type="datetimeFigureOut">
              <a:rPr lang="ar-SA" smtClean="0"/>
              <a:t>20/03/1444</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992D6C8A-9F78-4446-8D5B-8AF156CA9906}"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4996276-919D-4F33-91D7-14FB5508B604}" type="datetimeFigureOut">
              <a:rPr lang="ar-SA" smtClean="0"/>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4996276-919D-4F33-91D7-14FB5508B604}" type="datetimeFigureOut">
              <a:rPr lang="ar-SA" smtClean="0"/>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4996276-919D-4F33-91D7-14FB5508B604}" type="datetimeFigureOut">
              <a:rPr lang="ar-SA" smtClean="0"/>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4996276-919D-4F33-91D7-14FB5508B604}" type="datetimeFigureOut">
              <a:rPr lang="ar-SA" smtClean="0"/>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4996276-919D-4F33-91D7-14FB5508B604}" type="datetimeFigureOut">
              <a:rPr lang="ar-SA" smtClean="0"/>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92D6C8A-9F78-4446-8D5B-8AF156CA990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54996276-919D-4F33-91D7-14FB5508B604}" type="datetimeFigureOut">
              <a:rPr lang="ar-SA" smtClean="0"/>
              <a:t>20/03/1444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92D6C8A-9F78-4446-8D5B-8AF156CA990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4996276-919D-4F33-91D7-14FB5508B604}" type="datetimeFigureOut">
              <a:rPr lang="ar-SA" smtClean="0"/>
              <a:t>20/03/1444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92D6C8A-9F78-4446-8D5B-8AF156CA990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4996276-919D-4F33-91D7-14FB5508B604}" type="datetimeFigureOut">
              <a:rPr lang="ar-SA" smtClean="0"/>
              <a:t>20/03/1444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92D6C8A-9F78-4446-8D5B-8AF156CA990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4996276-919D-4F33-91D7-14FB5508B604}" type="datetimeFigureOut">
              <a:rPr lang="ar-SA" smtClean="0"/>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92D6C8A-9F78-4446-8D5B-8AF156CA990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4996276-919D-4F33-91D7-14FB5508B604}" type="datetimeFigureOut">
              <a:rPr lang="ar-SA" smtClean="0"/>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992D6C8A-9F78-4446-8D5B-8AF156CA9906}" type="slidenum">
              <a:rPr lang="ar-SA" smtClean="0"/>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4996276-919D-4F33-91D7-14FB5508B604}" type="datetimeFigureOut">
              <a:rPr lang="ar-SA" smtClean="0"/>
              <a:t>20/03/1444</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92D6C8A-9F78-4446-8D5B-8AF156CA9906}" type="slidenum">
              <a:rPr lang="ar-SA" smtClean="0"/>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1700212"/>
            <a:ext cx="9036496" cy="5157788"/>
          </a:xfrm>
        </p:spPr>
        <p:txBody>
          <a:bodyPr>
            <a:normAutofit/>
          </a:bodyPr>
          <a:lstStyle/>
          <a:p>
            <a:pPr algn="ctr"/>
            <a:r>
              <a:rPr lang="ar-SA" sz="4000" dirty="0">
                <a:solidFill>
                  <a:schemeClr val="bg1"/>
                </a:solidFill>
              </a:rPr>
              <a:t>قسم هندسة العمارة</a:t>
            </a:r>
          </a:p>
          <a:p>
            <a:pPr algn="ctr"/>
            <a:r>
              <a:rPr lang="ar-SA" sz="4000" dirty="0">
                <a:solidFill>
                  <a:schemeClr val="bg1"/>
                </a:solidFill>
              </a:rPr>
              <a:t>المرحلة الاولى</a:t>
            </a:r>
          </a:p>
          <a:p>
            <a:pPr algn="ctr"/>
            <a:r>
              <a:rPr lang="ar-SA" sz="4000" dirty="0">
                <a:solidFill>
                  <a:schemeClr val="bg1"/>
                </a:solidFill>
              </a:rPr>
              <a:t>مادة اللغة العربية</a:t>
            </a:r>
          </a:p>
          <a:p>
            <a:pPr algn="ctr"/>
            <a:r>
              <a:rPr lang="ar-SA" sz="4000">
                <a:solidFill>
                  <a:schemeClr val="bg1"/>
                </a:solidFill>
              </a:rPr>
              <a:t>المحاضرة </a:t>
            </a:r>
            <a:r>
              <a:rPr lang="ar-SA" sz="4000" smtClean="0">
                <a:solidFill>
                  <a:schemeClr val="bg1"/>
                </a:solidFill>
              </a:rPr>
              <a:t>الخامسة </a:t>
            </a:r>
            <a:r>
              <a:rPr lang="ar-SA" sz="4000" dirty="0">
                <a:solidFill>
                  <a:schemeClr val="bg1"/>
                </a:solidFill>
              </a:rPr>
              <a:t>: </a:t>
            </a:r>
            <a:r>
              <a:rPr lang="ar-SA" sz="4000" smtClean="0">
                <a:solidFill>
                  <a:schemeClr val="bg1"/>
                </a:solidFill>
              </a:rPr>
              <a:t>كيفية الكتابة الصحيحة</a:t>
            </a:r>
            <a:endParaRPr lang="ar-SA" sz="4000" dirty="0">
              <a:solidFill>
                <a:schemeClr val="bg1"/>
              </a:solidFill>
            </a:endParaRPr>
          </a:p>
          <a:p>
            <a:pPr algn="ctr"/>
            <a:r>
              <a:rPr lang="ar-SA" sz="4000" dirty="0">
                <a:solidFill>
                  <a:schemeClr val="bg1"/>
                </a:solidFill>
              </a:rPr>
              <a:t>أ. م. زينب فالح مهدي</a:t>
            </a:r>
          </a:p>
          <a:p>
            <a:endParaRPr lang="ar-SA" sz="3200" dirty="0"/>
          </a:p>
          <a:p>
            <a:endParaRPr lang="ar-SA"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00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332656"/>
            <a:ext cx="9036496" cy="6525344"/>
          </a:xfrm>
        </p:spPr>
        <p:txBody>
          <a:bodyPr>
            <a:normAutofit/>
          </a:bodyPr>
          <a:lstStyle/>
          <a:p>
            <a:pPr algn="justLow"/>
            <a:r>
              <a:rPr lang="ar-SA" sz="3200" dirty="0" smtClean="0">
                <a:solidFill>
                  <a:schemeClr val="bg1"/>
                </a:solidFill>
              </a:rPr>
              <a:t>السلام عليكم ورحمة الله وبركاته</a:t>
            </a:r>
          </a:p>
          <a:p>
            <a:pPr algn="justLow"/>
            <a:r>
              <a:rPr lang="ar-SA" sz="3200" dirty="0" smtClean="0">
                <a:solidFill>
                  <a:schemeClr val="bg1"/>
                </a:solidFill>
              </a:rPr>
              <a:t>  سأنتقل إلى المحاضرة </a:t>
            </a:r>
            <a:r>
              <a:rPr lang="ar-SA" sz="3200" dirty="0" smtClean="0">
                <a:solidFill>
                  <a:schemeClr val="bg1"/>
                </a:solidFill>
              </a:rPr>
              <a:t>الخامسة </a:t>
            </a:r>
            <a:r>
              <a:rPr lang="ar-SA" sz="3200" dirty="0" smtClean="0">
                <a:solidFill>
                  <a:schemeClr val="bg1"/>
                </a:solidFill>
              </a:rPr>
              <a:t>وأذكر انه سأقوم بإدراج الأسئلة وتحديد الإجابة الموجودة في الملزمة المتوفرة لديكم وسيتم تسليط الضوء على بعض المشكلات في الكتابة العربية وأولها الهمزة وكيفية كتابتها ليكون السؤال الأول لهذه المحاضرة هو.</a:t>
            </a:r>
          </a:p>
          <a:p>
            <a:pPr algn="justLow"/>
            <a:r>
              <a:rPr lang="ar-SA" sz="3200" dirty="0" smtClean="0">
                <a:solidFill>
                  <a:schemeClr val="bg1"/>
                </a:solidFill>
              </a:rPr>
              <a:t>كيف تكتب الهمزة في أول الكلمة ؟</a:t>
            </a:r>
          </a:p>
          <a:p>
            <a:pPr algn="justLow"/>
            <a:r>
              <a:rPr lang="ar-SA" sz="3200" dirty="0" smtClean="0">
                <a:solidFill>
                  <a:schemeClr val="bg1"/>
                </a:solidFill>
              </a:rPr>
              <a:t>وكيف تكتب في وسط الكلمة ؟</a:t>
            </a:r>
          </a:p>
          <a:p>
            <a:pPr algn="justLow"/>
            <a:r>
              <a:rPr lang="ar-SA" sz="3200" dirty="0" smtClean="0">
                <a:solidFill>
                  <a:schemeClr val="bg1"/>
                </a:solidFill>
              </a:rPr>
              <a:t>وكيف تكتب آخر الكلمة؟ </a:t>
            </a:r>
          </a:p>
          <a:p>
            <a:pPr algn="justLow"/>
            <a:r>
              <a:rPr lang="ar-SA" sz="3200" dirty="0" smtClean="0">
                <a:solidFill>
                  <a:schemeClr val="bg1"/>
                </a:solidFill>
              </a:rPr>
              <a:t>وستكون الإجابة على ثلاث صفحات من109-111.</a:t>
            </a:r>
          </a:p>
          <a:p>
            <a:endParaRPr lang="ar-SA" sz="3200" dirty="0"/>
          </a:p>
        </p:txBody>
      </p:sp>
    </p:spTree>
    <p:extLst>
      <p:ext uri="{BB962C8B-B14F-4D97-AF65-F5344CB8AC3E}">
        <p14:creationId xmlns:p14="http://schemas.microsoft.com/office/powerpoint/2010/main" val="991762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229600" cy="5610244"/>
          </a:xfrm>
        </p:spPr>
        <p:txBody>
          <a:bodyPr>
            <a:noAutofit/>
          </a:bodyPr>
          <a:lstStyle/>
          <a:p>
            <a:pPr algn="justLow"/>
            <a:r>
              <a:rPr lang="ar-SA" sz="2800" dirty="0" smtClean="0"/>
              <a:t>طبعا مهم جدا أن تعلموا انه من الممكن أن تكون الأسئلة فرعية أو ضمنية على سبيل المثال :-</a:t>
            </a:r>
          </a:p>
          <a:p>
            <a:pPr algn="justLow"/>
            <a:r>
              <a:rPr lang="ar-SA" sz="2800" dirty="0" smtClean="0"/>
              <a:t>ما قواعد كتابة الهمزة على الألف ؟</a:t>
            </a:r>
          </a:p>
          <a:p>
            <a:pPr algn="justLow"/>
            <a:r>
              <a:rPr lang="ar-SA" sz="2800" dirty="0" smtClean="0"/>
              <a:t>ما قواعد كتابة الهمزة على الواو ؟</a:t>
            </a:r>
          </a:p>
          <a:p>
            <a:pPr algn="justLow"/>
            <a:r>
              <a:rPr lang="ar-SA" sz="2800" dirty="0" smtClean="0"/>
              <a:t>ما قواعد كتابة الهمزة على الياء ؟</a:t>
            </a:r>
          </a:p>
          <a:p>
            <a:pPr algn="justLow"/>
            <a:r>
              <a:rPr lang="ar-SA" sz="2800" dirty="0" smtClean="0"/>
              <a:t>ما قواعد كتابة الهمزة مفردة على السطر ؟</a:t>
            </a:r>
          </a:p>
          <a:p>
            <a:pPr algn="justLow"/>
            <a:r>
              <a:rPr lang="ar-SA" sz="2800" dirty="0" smtClean="0"/>
              <a:t>والإجابة عن هذه التساؤلات في الصفحات السابقة .</a:t>
            </a:r>
          </a:p>
          <a:p>
            <a:pPr algn="justLow"/>
            <a:r>
              <a:rPr lang="ar-SA" sz="2800" dirty="0" smtClean="0"/>
              <a:t>الآن سأنتقل إلى صفحة111 لأتطرق إلى سؤال وهو ما مواقع كتابة همزة القطع وجوبا ؟</a:t>
            </a:r>
          </a:p>
          <a:p>
            <a:pPr algn="justLow"/>
            <a:r>
              <a:rPr lang="ar-SA" sz="2800" dirty="0" smtClean="0"/>
              <a:t>وبعدها صفحة 112 لأتطرق إلى سؤال وهو ما مواقع كتابة همزة الوصل وجوبا ؟ </a:t>
            </a:r>
            <a:endParaRPr lang="ar-SA"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71546"/>
            <a:ext cx="8229600" cy="5253054"/>
          </a:xfrm>
        </p:spPr>
        <p:txBody>
          <a:bodyPr>
            <a:normAutofit/>
          </a:bodyPr>
          <a:lstStyle/>
          <a:p>
            <a:pPr algn="justLow"/>
            <a:r>
              <a:rPr lang="ar-SA" sz="4000" dirty="0" smtClean="0"/>
              <a:t>بعد ذلك سأنتقل إلى صفحة 113 وفيها سؤال عن مشكلة ثانية قد تناولناها في أول محاضرة وهي مشكلة التاء المربوطة والهاء.وسيكون السؤال كالأتي :-</a:t>
            </a:r>
          </a:p>
          <a:p>
            <a:pPr algn="justLow"/>
            <a:r>
              <a:rPr lang="ar-SA" sz="4000" dirty="0" smtClean="0"/>
              <a:t>ما مواقع كتابة التاء المربوطة ؟</a:t>
            </a:r>
          </a:p>
          <a:p>
            <a:pPr algn="justLow"/>
            <a:r>
              <a:rPr lang="ar-SA" sz="4000" dirty="0" smtClean="0"/>
              <a:t>والصورة التالية ستوضح الإجابة.</a:t>
            </a:r>
          </a:p>
          <a:p>
            <a:pPr algn="justLow"/>
            <a:endParaRPr lang="ar-SA"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normAutofit/>
          </a:bodyPr>
          <a:lstStyle/>
          <a:p>
            <a:r>
              <a:rPr lang="ar-SA" sz="4000" dirty="0" smtClean="0"/>
              <a:t>وفي صفحة 114 سيكون السؤال عدد عشرة علامات من علامات الترقيم؟</a:t>
            </a:r>
          </a:p>
          <a:p>
            <a:r>
              <a:rPr lang="ar-SA" sz="4000" dirty="0" smtClean="0"/>
              <a:t>لتكون الإجابة كما موضح في الصورة التالية :-</a:t>
            </a:r>
            <a:endParaRPr lang="ar-SA"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753120"/>
          </a:xfrm>
        </p:spPr>
        <p:txBody>
          <a:bodyPr>
            <a:normAutofit/>
          </a:bodyPr>
          <a:lstStyle/>
          <a:p>
            <a:pPr algn="ctr"/>
            <a:r>
              <a:rPr lang="ar-SA" sz="4400" dirty="0" smtClean="0"/>
              <a:t>إلى هنا تنتهي محاضرة هذا اليوم وانتظر </a:t>
            </a:r>
            <a:r>
              <a:rPr lang="ar-SA" sz="4400" smtClean="0"/>
              <a:t>الأسئلة عن </a:t>
            </a:r>
            <a:r>
              <a:rPr lang="ar-SA" sz="4400" dirty="0" smtClean="0"/>
              <a:t>الأشياء التي لم تفهموها .</a:t>
            </a:r>
            <a:br>
              <a:rPr lang="ar-SA" sz="4400" dirty="0" smtClean="0"/>
            </a:br>
            <a:r>
              <a:rPr lang="ar-SA" sz="4400" dirty="0" smtClean="0"/>
              <a:t>دمتم بحفظ الله جل وعلا</a:t>
            </a:r>
            <a:endParaRPr lang="ar-SA" sz="4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TotalTime>
  <Words>241</Words>
  <Application>Microsoft Office PowerPoint</Application>
  <PresentationFormat>عرض على الشاشة (3:4)‏</PresentationFormat>
  <Paragraphs>25</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hamdalla</dc:creator>
  <cp:lastModifiedBy>Maher</cp:lastModifiedBy>
  <cp:revision>3</cp:revision>
  <dcterms:created xsi:type="dcterms:W3CDTF">2020-03-14T19:46:04Z</dcterms:created>
  <dcterms:modified xsi:type="dcterms:W3CDTF">2022-10-15T03:26:10Z</dcterms:modified>
</cp:coreProperties>
</file>